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8"/>
  </p:notesMasterIdLst>
  <p:handoutMasterIdLst>
    <p:handoutMasterId r:id="rId49"/>
  </p:handoutMasterIdLst>
  <p:sldIdLst>
    <p:sldId id="256" r:id="rId4"/>
    <p:sldId id="299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94" r:id="rId15"/>
    <p:sldId id="267" r:id="rId16"/>
    <p:sldId id="268" r:id="rId17"/>
    <p:sldId id="269" r:id="rId18"/>
    <p:sldId id="270" r:id="rId19"/>
    <p:sldId id="271" r:id="rId20"/>
    <p:sldId id="297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98" r:id="rId29"/>
    <p:sldId id="279" r:id="rId30"/>
    <p:sldId id="295" r:id="rId31"/>
    <p:sldId id="280" r:id="rId32"/>
    <p:sldId id="282" r:id="rId33"/>
    <p:sldId id="281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300" r:id="rId44"/>
    <p:sldId id="296" r:id="rId45"/>
    <p:sldId id="293" r:id="rId46"/>
    <p:sldId id="29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99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94"/>
            <p14:sldId id="267"/>
            <p14:sldId id="268"/>
            <p14:sldId id="269"/>
            <p14:sldId id="270"/>
            <p14:sldId id="271"/>
            <p14:sldId id="297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  <p14:sldId id="298"/>
          </p14:sldIdLst>
        </p14:section>
        <p14:section name="How to decide" id="{28576E66-8737-4465-BAF6-98D70D05F0A3}">
          <p14:sldIdLst>
            <p14:sldId id="279"/>
            <p14:sldId id="295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00"/>
            <p14:sldId id="296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esztesz Margaritisz" initials="OM" lastIdx="1" clrIdx="0">
    <p:extLst>
      <p:ext uri="{19B8F6BF-5375-455C-9EA6-DF929625EA0E}">
        <p15:presenceInfo xmlns:p15="http://schemas.microsoft.com/office/powerpoint/2012/main" userId="S::Oresztesz_Margaritisz@epam.com::9546b524-c676-49af-8b4b-4df711cda4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71833" autoAdjust="0"/>
  </p:normalViewPr>
  <p:slideViewPr>
    <p:cSldViewPr snapToGrid="0">
      <p:cViewPr varScale="1">
        <p:scale>
          <a:sx n="48" d="100"/>
          <a:sy n="48" d="100"/>
        </p:scale>
        <p:origin x="53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1828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5T10:39:38.110" idx="1">
    <p:pos x="10" y="10"/>
    <p:text>Can be removed?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688E78-6680-498C-A8CA-C1136510B72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323899E2-4626-49F9-AADB-B1985A4BD221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AB92B49D-37D9-4D92-AE73-35573587F76A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EEE47DBC-24E7-402C-829C-134C4DF2FEFC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r>
              <a:rPr lang="en-US" dirty="0"/>
              <a:t>DevOps =&gt; sync up for solution. OPS side difficult / easy on DEV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41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Change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71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68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Where to put the text?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35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</a:t>
            </a:r>
            <a:r>
              <a:rPr lang="en-US"/>
              <a:t>sugar libraries for same purpose (commons, guava)</a:t>
            </a:r>
          </a:p>
          <a:p>
            <a:endParaRPr lang="en-US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25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“how to position your technology stack in the given job market”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76F8-34CD-4AE0-93F7-07FD69ED0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61B1F-EC5C-43D5-B8C9-DDEA7007E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0D3A7-4C89-437A-B8B2-32717961CF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8E4604D-016D-4649-8586-439FD338862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954631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45A9-0F69-40C4-9AA4-E7F46163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6CDF4-D17B-4B27-A949-B86A6B971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8DD91-8C70-4322-9048-6F086498648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702C73D-B0F3-4AAA-82B5-04D6F9DE913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555033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2F1D-4DBA-44E4-B8DD-AB395614F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EF30C-B6C9-404C-990E-F35C97551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2667"/>
            </a:lvl2pPr>
            <a:lvl3pPr marL="1219170" indent="0">
              <a:buNone/>
              <a:defRPr sz="2400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AB6B5-6752-4195-99DC-14D195AE362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5019770-B9B6-42C2-827D-F619F1EA1D8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94992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7DC8-02F7-48EE-B38E-33E15AF2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4703-3890-40BC-B8C9-F3EEE4FD3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604434"/>
            <a:ext cx="5382684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13E2D-F63F-4578-B7CF-8CED09C4D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1604434"/>
            <a:ext cx="53848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F6CF6-EEFB-4A39-BEF1-EBBA30D4ACC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B97789F-BBDB-4335-942E-C34199799AA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68013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157D-4B18-4664-A00F-F9CBBEF0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37316-547B-4C21-87CF-FF8D5350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B5CCC-0255-4F31-84B8-E1781B372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DD777-F425-4C05-9B85-A63E7A749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A4D5C-2F15-404F-A62B-BEEFE4E4E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DB7D4-EF31-4030-B8B5-270AF7FC6EE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70C5033-26F4-4301-A258-C0C4295315E7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015994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0106-A2A0-44F2-BE9B-B2B19AC4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734C4-905C-42BE-A7A1-CF767E8C14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9578C28-4798-4C0E-ADA8-D6025F5EB9A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5919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62B39-0655-4687-85CB-A0611A573F1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6F8CE51-47FB-45E2-8406-4CF0487E574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761972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9644-E3F6-4DD7-90BF-DC4554A4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16D37-9D68-4A74-AB1A-4A4076B08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51EE2-6088-4ECD-B4CC-335529CFB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05249-EB02-4AAF-8004-2E6B5DB7EC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414C166-5CA5-49B7-98A3-A05B2F6EB1E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44680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D08A-3046-4D85-B248-0CCF0C35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1CB223-BE3C-461A-9520-7304814AC8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C051-BAA3-4AC1-BD18-CC70806EF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5E8FB-27B9-4236-88CC-151F9E8172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5770C14-8D80-4810-82F2-A4741AE72BB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952838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CB00-B96A-41FA-BE8D-2F127811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9A147-F7FC-4A44-A320-31C3379C8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67B78-0B51-4E36-BB2C-025EA37552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8CB4D5E-8AF0-4A7D-9581-C7D1BFC6400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43591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BB4DB5-2960-4A36-88B8-440F01844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1" y="273051"/>
            <a:ext cx="2741084" cy="53064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6F606-ADE4-49AE-92D8-08B0F44D9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1"/>
            <a:ext cx="8026400" cy="53064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B1577-F2AE-4475-9A02-1DE9494BF4F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17C20AC-77E8-4ED8-BD89-A926BD46CAD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61394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E018A-B406-4017-BFB2-2A307CD2D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698A2-6BC9-452F-849E-C2DAA1EF6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C4EAC-BEF6-4B93-91CE-2AF7CDC1A56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EAADA8A-4E4D-497B-9C25-CEEAB6E58DF9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7599909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741736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52F5-AC38-4665-95CF-E76706D7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E50B-5E19-403F-A423-9FFF672C0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2667"/>
            </a:lvl2pPr>
            <a:lvl3pPr marL="1219170" indent="0">
              <a:buNone/>
              <a:defRPr sz="2400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AE03D-4E92-43B6-A2E0-7285115CFF4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41142E8-F16A-4B67-8A4D-0F0CFCE2FA0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959240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8D32-D604-45F8-87DF-999AA1D1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48589-4341-4752-9EC9-798A95495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604434"/>
            <a:ext cx="5382684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33EF5-E73E-49D4-92A3-FD65CC89D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1604434"/>
            <a:ext cx="53848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F3E81-F648-406E-8298-AA8B5AE9CC4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DBB81B7-A0E4-412D-8612-D06A808D6C2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1381139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7F27-FF38-43E3-A7CD-08B23003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9830D-6454-44C1-9770-BFB793F0B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5539A-50B2-4F56-A407-547C0324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938EC-A299-468D-AC17-36F066CF0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201E1-B266-4567-9576-EE0289AF7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E7E56-680D-4A60-832C-FF07A9A551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ED259E2-E2CC-4B34-BE67-56A420C3BC0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230823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70DF-9844-4A52-964C-FD26A000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ECA58-4577-498D-8D0C-9743D8CB874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4256E7F-637A-4FB9-B93A-B6AB389B4C3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803152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F05B37-0EC1-42E0-BDF6-03269EFC0B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9C3BF691-9C95-4957-A8E1-3118B1D2FEE3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3118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6EA8-4EC5-4D35-A0CC-54685FCF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62A1B-9C90-4577-8DDF-6F76E4D9D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434FC-96E5-440C-A80A-66E2DCADA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6D951-7DE5-45AF-B0DC-BB7070466E3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6D4B677-9512-4F88-85E0-494CCB147D73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844584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8192-4069-4E17-A111-00A9807E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706819-37C2-4E01-9FA9-4D05A26DB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DBE98-4D9D-4C8D-A84C-32C8D6890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038F6-6627-46BB-88A1-21FDE6BE465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A904CE2-927F-4BFB-BF32-605714D51662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002203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482BA-7C73-44B1-8C52-62F427BB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D04A9-6C1B-4E1E-80BC-0DCDE7E08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0309F-B33C-4BD1-8127-F3AEA5BB49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43F74A0-7DE9-4B51-B46B-21FF7F33A54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1161477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84D399-8F70-4FFC-819D-A9A875F0D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1" y="273051"/>
            <a:ext cx="2741084" cy="53064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F8E36-0FAA-44B4-A5B5-E8AFA90A2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1"/>
            <a:ext cx="8026400" cy="53064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25A8-B714-4907-A2DC-65C6775EEE2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024788-8D5C-4761-B64D-0027260DF30A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781920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040B-DDAF-41CA-9C3D-067444718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3051"/>
            <a:ext cx="1097068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28DE1-85B0-4B77-8910-81546CE1A78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737601" y="6170084"/>
            <a:ext cx="2842684" cy="370416"/>
          </a:xfrm>
        </p:spPr>
        <p:txBody>
          <a:bodyPr/>
          <a:lstStyle>
            <a:lvl1pPr>
              <a:defRPr/>
            </a:lvl1pPr>
          </a:lstStyle>
          <a:p>
            <a:fld id="{D69EA452-B054-4BA4-B706-9CC791D9537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3928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B46C0B-46A3-4CEF-8892-0ECD90258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2B4FB0-B895-41B3-8873-7CDD6A6C19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D6722B-5866-4462-947A-A9A7385FD8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6CA72C35-D7A2-4613-BCD8-A001CA13F19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170084"/>
            <a:ext cx="2842684" cy="37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965176" algn="l"/>
                <a:tab pos="1930352" algn="l"/>
              </a:tabLst>
              <a:defRPr sz="16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04BB45FB-F87F-47AF-BC2E-E75F975A8B0E}" type="slidenum">
              <a:rPr lang="pl-PL" altLang="en-US"/>
              <a:pPr/>
              <a:t>‹#›</a:t>
            </a:fld>
            <a:endParaRPr lang="pl-PL" altLang="en-US"/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78C03F10-BD58-4114-8BB5-FB2B9D2587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1"/>
            <a:ext cx="1097068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tytułu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90673AC-DA41-4EB1-9658-F883CEF41B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434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852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konspektu</a:t>
            </a:r>
          </a:p>
          <a:p>
            <a:pPr lvl="1"/>
            <a:r>
              <a:rPr lang="en-GB" altLang="en-US"/>
              <a:t>Drugi poziom konspektu</a:t>
            </a:r>
          </a:p>
          <a:p>
            <a:pPr lvl="2"/>
            <a:r>
              <a:rPr lang="en-GB" altLang="en-US"/>
              <a:t>Trzeci poziom konspektu</a:t>
            </a:r>
          </a:p>
          <a:p>
            <a:pPr lvl="3"/>
            <a:r>
              <a:rPr lang="en-GB" altLang="en-US"/>
              <a:t>Czwarty poziom konspektu</a:t>
            </a:r>
          </a:p>
          <a:p>
            <a:pPr lvl="4"/>
            <a:r>
              <a:rPr lang="en-GB" altLang="en-US"/>
              <a:t>Piąty poziom konspektu</a:t>
            </a:r>
          </a:p>
          <a:p>
            <a:pPr lvl="4"/>
            <a:r>
              <a:rPr lang="en-GB" altLang="en-US"/>
              <a:t>Szósty poziom konspektu</a:t>
            </a:r>
          </a:p>
          <a:p>
            <a:pPr lvl="4"/>
            <a:r>
              <a:rPr lang="en-GB" altLang="en-US"/>
              <a:t>Siódmy poziom konspektu</a:t>
            </a:r>
          </a:p>
          <a:p>
            <a:pPr lvl="4"/>
            <a:r>
              <a:rPr lang="en-GB" altLang="en-US"/>
              <a:t>Ósmy poziom konspektu</a:t>
            </a:r>
          </a:p>
          <a:p>
            <a:pPr lvl="4"/>
            <a:r>
              <a:rPr lang="en-GB" altLang="en-US"/>
              <a:t>Dziewiąty poziom konspektu</a:t>
            </a:r>
          </a:p>
        </p:txBody>
      </p:sp>
    </p:spTree>
    <p:extLst>
      <p:ext uri="{BB962C8B-B14F-4D97-AF65-F5344CB8AC3E}">
        <p14:creationId xmlns:p14="http://schemas.microsoft.com/office/powerpoint/2010/main" val="425110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j-lt"/>
          <a:ea typeface="+mj-ea"/>
          <a:cs typeface="+mj-cs"/>
        </a:defRPr>
      </a:lvl1pPr>
      <a:lvl2pPr marL="990575" indent="-380990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2pPr>
      <a:lvl3pPr marL="1523962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3pPr>
      <a:lvl4pPr marL="2133547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4pPr>
      <a:lvl5pPr marL="274313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5pPr>
      <a:lvl6pPr marL="335271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6pPr>
      <a:lvl7pPr marL="396230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7pPr>
      <a:lvl8pPr marL="457188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8pPr>
      <a:lvl9pPr marL="5181470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9pPr>
    </p:titleStyle>
    <p:bodyStyle>
      <a:lvl1pPr marL="457189" indent="-457189" algn="l" defTabSz="599002" rtl="0" fontAlgn="base" hangingPunct="0">
        <a:lnSpc>
          <a:spcPct val="93000"/>
        </a:lnSpc>
        <a:spcBef>
          <a:spcPct val="0"/>
        </a:spcBef>
        <a:spcAft>
          <a:spcPts val="190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990575" indent="-380990" algn="l" defTabSz="599002" rtl="0" fontAlgn="base" hangingPunct="0">
        <a:lnSpc>
          <a:spcPct val="93000"/>
        </a:lnSpc>
        <a:spcBef>
          <a:spcPct val="0"/>
        </a:spcBef>
        <a:spcAft>
          <a:spcPts val="151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523962" indent="-304792" algn="l" defTabSz="599002" rtl="0" fontAlgn="base" hangingPunct="0">
        <a:lnSpc>
          <a:spcPct val="93000"/>
        </a:lnSpc>
        <a:spcBef>
          <a:spcPct val="0"/>
        </a:spcBef>
        <a:spcAft>
          <a:spcPts val="113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3pPr>
      <a:lvl4pPr marL="2133547" indent="-304792" algn="l" defTabSz="599002" rtl="0" fontAlgn="base" hangingPunct="0">
        <a:lnSpc>
          <a:spcPct val="93000"/>
        </a:lnSpc>
        <a:spcBef>
          <a:spcPct val="0"/>
        </a:spcBef>
        <a:spcAft>
          <a:spcPts val="76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4pPr>
      <a:lvl5pPr marL="2743131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anose="02020603050405020304" pitchFamily="18" charset="0"/>
        <a:defRPr sz="2667" kern="1200">
          <a:solidFill>
            <a:srgbClr val="000000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857450CD-859B-4F6F-AE9C-84FFE70CB64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170084"/>
            <a:ext cx="2842684" cy="37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965176" algn="l"/>
                <a:tab pos="1930352" algn="l"/>
              </a:tabLst>
              <a:defRPr sz="16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3F4F4705-CF05-4499-AE3C-851704148CC6}" type="slidenum">
              <a:rPr lang="pl-PL" altLang="en-US"/>
              <a:pPr/>
              <a:t>‹#›</a:t>
            </a:fld>
            <a:endParaRPr lang="pl-PL" alt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BC41D4D-D452-4681-B69F-D8B943AE6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1"/>
            <a:ext cx="1097068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tytułu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5AC9551-67EA-474E-B8D3-FE726EBB2E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434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852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konspektu</a:t>
            </a:r>
          </a:p>
          <a:p>
            <a:pPr lvl="1"/>
            <a:r>
              <a:rPr lang="en-GB" altLang="en-US"/>
              <a:t>Drugi poziom konspektu</a:t>
            </a:r>
          </a:p>
          <a:p>
            <a:pPr lvl="2"/>
            <a:r>
              <a:rPr lang="en-GB" altLang="en-US"/>
              <a:t>Trzeci poziom konspektu</a:t>
            </a:r>
          </a:p>
          <a:p>
            <a:pPr lvl="3"/>
            <a:r>
              <a:rPr lang="en-GB" altLang="en-US"/>
              <a:t>Czwarty poziom konspektu</a:t>
            </a:r>
          </a:p>
          <a:p>
            <a:pPr lvl="4"/>
            <a:r>
              <a:rPr lang="en-GB" altLang="en-US"/>
              <a:t>Piąty poziom konspektu</a:t>
            </a:r>
          </a:p>
          <a:p>
            <a:pPr lvl="4"/>
            <a:r>
              <a:rPr lang="en-GB" altLang="en-US"/>
              <a:t>Szósty poziom konspektu</a:t>
            </a:r>
          </a:p>
          <a:p>
            <a:pPr lvl="4"/>
            <a:r>
              <a:rPr lang="en-GB" altLang="en-US"/>
              <a:t>Siódmy poziom konspektu</a:t>
            </a:r>
          </a:p>
          <a:p>
            <a:pPr lvl="4"/>
            <a:r>
              <a:rPr lang="en-GB" altLang="en-US"/>
              <a:t>Ósmy poziom konspektu</a:t>
            </a:r>
          </a:p>
          <a:p>
            <a:pPr lvl="4"/>
            <a:r>
              <a:rPr lang="en-GB" altLang="en-US"/>
              <a:t>Dziewiąty poziom konspektu</a:t>
            </a:r>
          </a:p>
        </p:txBody>
      </p:sp>
    </p:spTree>
    <p:extLst>
      <p:ext uri="{BB962C8B-B14F-4D97-AF65-F5344CB8AC3E}">
        <p14:creationId xmlns:p14="http://schemas.microsoft.com/office/powerpoint/2010/main" val="259732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j-lt"/>
          <a:ea typeface="+mj-ea"/>
          <a:cs typeface="+mj-cs"/>
        </a:defRPr>
      </a:lvl1pPr>
      <a:lvl2pPr marL="990575" indent="-380990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2pPr>
      <a:lvl3pPr marL="1523962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3pPr>
      <a:lvl4pPr marL="2133547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4pPr>
      <a:lvl5pPr marL="274313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5pPr>
      <a:lvl6pPr marL="335271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6pPr>
      <a:lvl7pPr marL="396230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7pPr>
      <a:lvl8pPr marL="457188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8pPr>
      <a:lvl9pPr marL="5181470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9pPr>
    </p:titleStyle>
    <p:bodyStyle>
      <a:lvl1pPr marL="457189" indent="-457189" algn="l" defTabSz="599002" rtl="0" fontAlgn="base" hangingPunct="0">
        <a:lnSpc>
          <a:spcPct val="93000"/>
        </a:lnSpc>
        <a:spcBef>
          <a:spcPct val="0"/>
        </a:spcBef>
        <a:spcAft>
          <a:spcPts val="190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990575" indent="-380990" algn="l" defTabSz="599002" rtl="0" fontAlgn="base" hangingPunct="0">
        <a:lnSpc>
          <a:spcPct val="93000"/>
        </a:lnSpc>
        <a:spcBef>
          <a:spcPct val="0"/>
        </a:spcBef>
        <a:spcAft>
          <a:spcPts val="151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523962" indent="-304792" algn="l" defTabSz="599002" rtl="0" fontAlgn="base" hangingPunct="0">
        <a:lnSpc>
          <a:spcPct val="93000"/>
        </a:lnSpc>
        <a:spcBef>
          <a:spcPct val="0"/>
        </a:spcBef>
        <a:spcAft>
          <a:spcPts val="113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3pPr>
      <a:lvl4pPr marL="2133547" indent="-304792" algn="l" defTabSz="599002" rtl="0" fontAlgn="base" hangingPunct="0">
        <a:lnSpc>
          <a:spcPct val="93000"/>
        </a:lnSpc>
        <a:spcBef>
          <a:spcPct val="0"/>
        </a:spcBef>
        <a:spcAft>
          <a:spcPts val="76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4pPr>
      <a:lvl5pPr marL="2743131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anose="02020603050405020304" pitchFamily="18" charset="0"/>
        <a:defRPr sz="2667" kern="1200">
          <a:solidFill>
            <a:srgbClr val="000000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3.wdp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gif"/><Relationship Id="rId9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abstracta.us/blog/software-testing/code-analysis-part-2-analyzing-code-with-sonarqube/" TargetMode="External"/><Relationship Id="rId13" Type="http://schemas.openxmlformats.org/officeDocument/2006/relationships/hyperlink" Target="https://kb.epam.com/display/CTOOCC/Quality+Attributes+and+Metrics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www.cvedetails.com/" TargetMode="External"/><Relationship Id="rId12" Type="http://schemas.openxmlformats.org/officeDocument/2006/relationships/hyperlink" Target="https://dzone.com/articles/lean-tools-options-thinking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making-decisions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ykode.id/software-engineering-wisdom-9fa1b27a826d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trends.google.h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B3FDE-6F2E-4FEF-A55B-F4CA6379A34D}"/>
              </a:ext>
            </a:extLst>
          </p:cNvPr>
          <p:cNvSpPr txBox="1"/>
          <p:nvPr/>
        </p:nvSpPr>
        <p:spPr>
          <a:xfrm>
            <a:off x="1341783" y="121257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4CE019-4DCD-4488-A27A-DC5E22F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metrics would you use to aid your technical decisions? (11)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66736F-011D-4C33-8097-48A861E7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Roi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Class fan out </a:t>
            </a:r>
            <a:r>
              <a:rPr lang="en-US" sz="3800" dirty="0" err="1"/>
              <a:t>compl</a:t>
            </a:r>
            <a:r>
              <a:rPr lang="en-US" sz="3800" dirty="0"/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time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What's the effort (dev-</a:t>
            </a:r>
            <a:r>
              <a:rPr lang="en-US" sz="3800" dirty="0" err="1"/>
              <a:t>tim</a:t>
            </a:r>
            <a:r>
              <a:rPr lang="en-US" sz="3800" dirty="0"/>
              <a:t>) required to revert it or use something else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pros vs cons, feedback from communities/ppl.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Tech debts introduced (in days) / time to implement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added transitive dependencies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Size of community supporting that stuff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successful projects using the same technology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Commit rate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Maturity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Performance degradation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 err="1"/>
              <a:t>NPath</a:t>
            </a:r>
            <a:r>
              <a:rPr lang="en-US" sz="3800" dirty="0"/>
              <a:t>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11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980043" y="2012207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2364549" y="4666363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228353" y="936910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652151" y="1445170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5410558" y="327819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1770984" y="3653410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6A47-3119-4710-92AF-618D6D6A80F2}"/>
              </a:ext>
            </a:extLst>
          </p:cNvPr>
          <p:cNvSpPr txBox="1"/>
          <p:nvPr/>
        </p:nvSpPr>
        <p:spPr>
          <a:xfrm>
            <a:off x="7586654" y="4314626"/>
            <a:ext cx="3254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7274FF70-FB95-4B71-84A4-52A2A4CE6AD0}"/>
              </a:ext>
            </a:extLst>
          </p:cNvPr>
          <p:cNvSpPr/>
          <p:nvPr/>
        </p:nvSpPr>
        <p:spPr>
          <a:xfrm rot="21285438">
            <a:off x="6993089" y="3301673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521227" y="670675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 richness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45080" y="350194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839704" y="3501944"/>
            <a:ext cx="880551" cy="9990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3308730" y="5297689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security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768341" y="4295453"/>
            <a:ext cx="508914" cy="84672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1" y="2571562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2" y="2953531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9266253" y="670675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>
            <a:off x="8939521" y="1131046"/>
            <a:ext cx="656407" cy="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1.25E-6 2.5925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513 0.01782 L 1.04167E-6 -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32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02 -0.05324 L -4.375E-6 -7.40741E-7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266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41 -0.31505 L -3.75E-6 3.7037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1574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403884" y="96801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30137" y="213918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snowflakes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108037-FFED-4368-8BAE-A8340E5BC2C9}"/>
              </a:ext>
            </a:extLst>
          </p:cNvPr>
          <p:cNvSpPr txBox="1"/>
          <p:nvPr/>
        </p:nvSpPr>
        <p:spPr>
          <a:xfrm>
            <a:off x="7359543" y="4620451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testing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644637-5463-487E-A214-0823792EF4C1}"/>
              </a:ext>
            </a:extLst>
          </p:cNvPr>
          <p:cNvCxnSpPr>
            <a:cxnSpLocks/>
          </p:cNvCxnSpPr>
          <p:nvPr/>
        </p:nvCxnSpPr>
        <p:spPr>
          <a:xfrm flipH="1" flipV="1">
            <a:off x="7496156" y="3903274"/>
            <a:ext cx="997982" cy="5546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42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-3.33333E-6 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-2.29167E-6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28 -0.21343 L 4.58333E-6 4.8148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1067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30" grpId="0"/>
      <p:bldP spid="3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F80A6C-DDCC-4077-BCCD-12C55B819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7229" y="4191857"/>
              <a:ext cx="834384" cy="91880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5384337" y="1067094"/>
            <a:ext cx="6573954" cy="5207082"/>
            <a:chOff x="3983251" y="1139614"/>
            <a:chExt cx="6573954" cy="52070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983251" y="1139614"/>
              <a:ext cx="6573954" cy="4846240"/>
              <a:chOff x="3073909" y="-2496909"/>
              <a:chExt cx="9118933" cy="809872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3073909" y="-2496909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371" y="-1150394"/>
                <a:ext cx="818872" cy="85274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3171494"/>
            <a:chOff x="1633325" y="958232"/>
            <a:chExt cx="9533766" cy="4574604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4607533" y="5000107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6645" y="4372501"/>
              <a:ext cx="0" cy="46164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CAFBABAC-7E1C-472E-8006-BBEA8ABE4A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836084"/>
            <a:ext cx="12192000" cy="2563283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  <a:tab pos="11582110" algn="l"/>
              </a:tabLst>
            </a:pPr>
            <a:r>
              <a:rPr lang="en-US" altLang="en-US" sz="800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HOW TO MAKE TECHNICAL DECISIONS?</a:t>
            </a:r>
            <a:endParaRPr lang="pl-PL" altLang="en-US" sz="8000" dirty="0">
              <a:solidFill>
                <a:srgbClr val="FFFFFF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A5581935-A7E3-482A-9F9D-B8F1048E59D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4389967"/>
            <a:ext cx="12192000" cy="632884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Aft>
                <a:spcPct val="0"/>
              </a:spcAft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  <a:tab pos="11582110" algn="l"/>
              </a:tabLst>
            </a:pPr>
            <a:r>
              <a:rPr lang="en-US" altLang="en-US" sz="3467" dirty="0">
                <a:solidFill>
                  <a:srgbClr val="FFFFFF"/>
                </a:solidFill>
                <a:latin typeface="Franklin Gothic Book" panose="020B0503020102020204" pitchFamily="34" charset="0"/>
              </a:rPr>
              <a:t>Oresztesz Margaritisz</a:t>
            </a:r>
            <a:endParaRPr lang="pl-PL" altLang="en-US" sz="3467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099" name="Line 3">
            <a:extLst>
              <a:ext uri="{FF2B5EF4-FFF2-40B4-BE49-F238E27FC236}">
                <a16:creationId xmlns:a16="http://schemas.microsoft.com/office/drawing/2014/main" id="{75B5D25B-5CCA-4599-BE47-8C3EF4B517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2251" y="3909485"/>
            <a:ext cx="4127500" cy="2116"/>
          </a:xfrm>
          <a:prstGeom prst="line">
            <a:avLst/>
          </a:prstGeom>
          <a:noFill/>
          <a:ln w="6480" cap="rnd">
            <a:solidFill>
              <a:srgbClr val="FFFFFF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C7025CF9-3303-43E2-BBE9-A49FF40FD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1" y="6314017"/>
            <a:ext cx="6720416" cy="36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0960" tIns="60000" rIns="60960" bIns="60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 defTabSz="59900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</a:tabLst>
            </a:pPr>
            <a:r>
              <a:rPr lang="pl-PL" altLang="en-US" sz="1600" dirty="0"/>
              <a:t>Kraków, 9-11 May 2018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30" y="1564640"/>
            <a:ext cx="8382340" cy="470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1916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A0793-24F7-4E6A-855F-19AA9D72DB80}"/>
              </a:ext>
            </a:extLst>
          </p:cNvPr>
          <p:cNvSpPr txBox="1"/>
          <p:nvPr/>
        </p:nvSpPr>
        <p:spPr>
          <a:xfrm>
            <a:off x="1381539" y="1490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40D3E-7976-4BBB-B345-C39817F6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technical decisions? (32)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AD5A-A6D5-4528-821C-84982559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past project experiences - 63%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framework defaults - 9%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 well defined process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totally ad-hoc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architect / tech-lead 's call - 13%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"</a:t>
            </a:r>
            <a:r>
              <a:rPr lang="en-US" dirty="0" err="1"/>
              <a:t>Stackoverflow</a:t>
            </a:r>
            <a:r>
              <a:rPr lang="en-US" dirty="0"/>
              <a:t> it" and just include it in my PR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other (prefer not to tell) - 6%</a:t>
            </a:r>
          </a:p>
        </p:txBody>
      </p:sp>
    </p:spTree>
    <p:extLst>
      <p:ext uri="{BB962C8B-B14F-4D97-AF65-F5344CB8AC3E}">
        <p14:creationId xmlns:p14="http://schemas.microsoft.com/office/powerpoint/2010/main" val="1339230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7882" y="2303462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Docker swarm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669280" y="228790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7355840" y="230314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Kubernetes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22A09A-8E35-438C-A163-0507FD2B52B3}"/>
              </a:ext>
            </a:extLst>
          </p:cNvPr>
          <p:cNvSpPr txBox="1">
            <a:spLocks/>
          </p:cNvSpPr>
          <p:nvPr/>
        </p:nvSpPr>
        <p:spPr>
          <a:xfrm>
            <a:off x="83820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Graphite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18F4EA31-A440-4D3A-B13E-2385B4D999D5}"/>
              </a:ext>
            </a:extLst>
          </p:cNvPr>
          <p:cNvSpPr/>
          <p:nvPr/>
        </p:nvSpPr>
        <p:spPr>
          <a:xfrm>
            <a:off x="5669280" y="309054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817F6F-009D-44E0-8CAA-198481668F9E}"/>
              </a:ext>
            </a:extLst>
          </p:cNvPr>
          <p:cNvSpPr txBox="1">
            <a:spLocks/>
          </p:cNvSpPr>
          <p:nvPr/>
        </p:nvSpPr>
        <p:spPr>
          <a:xfrm>
            <a:off x="735584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Prometheus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83820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669280" y="387921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735584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83820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669280" y="468249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735584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7" y="182491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Group can be smarter / dumber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1039114"/>
            <a:ext cx="7195495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HOW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16600" dirty="0">
                <a:solidFill>
                  <a:schemeClr val="bg1"/>
                </a:solidFill>
              </a:rPr>
              <a:t>&gt;</a:t>
            </a:r>
            <a:r>
              <a:rPr lang="en-US" sz="6600" dirty="0">
                <a:solidFill>
                  <a:schemeClr val="bg1"/>
                </a:solidFill>
              </a:rPr>
              <a:t> WHAT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</p:spTree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73051"/>
            <a:ext cx="10972800" cy="1145116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latin typeface="Franklin Gothic Medium" panose="020B0603020102020204" pitchFamily="34" charset="0"/>
              </a:rPr>
              <a:t>Thank you!</a:t>
            </a:r>
            <a:endParaRPr lang="pl-PL" altLang="en-US" sz="5867" dirty="0">
              <a:latin typeface="Franklin Gothic Medium" panose="020B0603020102020204" pitchFamily="34" charset="0"/>
            </a:endParaRP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C76962B2-4416-47B4-A8F5-4A86724DD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1" y="6324600"/>
            <a:ext cx="6720416" cy="36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0960" tIns="60000" rIns="60960" bIns="60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 defTabSz="59900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</a:tabLst>
            </a:pPr>
            <a:r>
              <a:rPr lang="pl-PL" altLang="en-US" sz="1600" dirty="0">
                <a:latin typeface="Franklin Gothic Book" panose="020B0503020102020204" pitchFamily="34" charset="0"/>
              </a:rPr>
              <a:t>Kraków, 9-11 May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6641247" y="15627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654376" y="426237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654376" y="503806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74" y="4984916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5" y="4262372"/>
            <a:ext cx="656547" cy="4769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4139374" y="2105561"/>
            <a:ext cx="3913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641247" y="15627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126DB-2070-434E-9448-E5F466965793}"/>
              </a:ext>
            </a:extLst>
          </p:cNvPr>
          <p:cNvSpPr txBox="1"/>
          <p:nvPr/>
        </p:nvSpPr>
        <p:spPr>
          <a:xfrm>
            <a:off x="7654376" y="426237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54376" y="503806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74" y="4984916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16F45-F3EA-4954-BB39-AC3538F5B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5" y="4262372"/>
            <a:ext cx="656547" cy="4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CVE Details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3"/>
              </a:rPr>
              <a:t>EPAM Quality Attributes and Metrics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7378636" y="1899459"/>
              <a:ext cx="3164648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&amp;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7000"/>
                    </a14:imgEffect>
                    <a14:imgEffect>
                      <a14:brightnessContrast bright="-28000" contrast="3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734" y="2198269"/>
            <a:ext cx="5976531" cy="1230731"/>
          </a:xfrm>
        </p:spPr>
        <p:txBody>
          <a:bodyPr>
            <a:noAutofit/>
          </a:bodyPr>
          <a:lstStyle/>
          <a:p>
            <a:pPr algn="ctr"/>
            <a:br>
              <a:rPr lang="en-US" sz="4800" dirty="0">
                <a:latin typeface="Kristen ITC" panose="03050502040202030202" pitchFamily="66" charset="0"/>
              </a:rPr>
            </a:br>
            <a:r>
              <a:rPr lang="en-US" sz="19900" dirty="0">
                <a:latin typeface="Kristen ITC" panose="03050502040202030202" pitchFamily="66" charset="0"/>
              </a:rPr>
              <a:t>?</a:t>
            </a:r>
            <a:br>
              <a:rPr lang="en-US" sz="19900" dirty="0">
                <a:latin typeface="Kristen ITC" panose="03050502040202030202" pitchFamily="66" charset="0"/>
              </a:rPr>
            </a:br>
            <a:r>
              <a:rPr lang="en-US" sz="4800" dirty="0">
                <a:solidFill>
                  <a:prstClr val="white"/>
                </a:solidFill>
                <a:latin typeface="Kristen ITC" panose="03050502040202030202" pitchFamily="66" charset="0"/>
              </a:rPr>
              <a:t>COST OF A BAD DECISION</a:t>
            </a:r>
            <a:endParaRPr lang="en-US" sz="9600" dirty="0"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2|0.6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Helvetica Light"/>
        <a:ea typeface=""/>
        <a:cs typeface="Helvetica Light"/>
      </a:majorFont>
      <a:minorFont>
        <a:latin typeface="Helvetica Light"/>
        <a:ea typeface="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Helvetica Light"/>
        <a:ea typeface=""/>
        <a:cs typeface="Helvetica Light"/>
      </a:majorFont>
      <a:minorFont>
        <a:latin typeface="Helvetica Light"/>
        <a:ea typeface="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671</Words>
  <Application>Microsoft Office PowerPoint</Application>
  <PresentationFormat>Widescreen</PresentationFormat>
  <Paragraphs>232</Paragraphs>
  <Slides>44</Slides>
  <Notes>16</Notes>
  <HiddenSlides>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Arial</vt:lpstr>
      <vt:lpstr>Arial Black</vt:lpstr>
      <vt:lpstr>Calibri</vt:lpstr>
      <vt:lpstr>Calibri Light</vt:lpstr>
      <vt:lpstr>Cambria Math</vt:lpstr>
      <vt:lpstr>Franklin Gothic Book</vt:lpstr>
      <vt:lpstr>Franklin Gothic Medium</vt:lpstr>
      <vt:lpstr>Helvetica Light</vt:lpstr>
      <vt:lpstr>Kristen ITC</vt:lpstr>
      <vt:lpstr>Times New Roman</vt:lpstr>
      <vt:lpstr>Office Theme</vt:lpstr>
      <vt:lpstr>1_Office Theme</vt:lpstr>
      <vt:lpstr>2_Office Theme</vt:lpstr>
      <vt:lpstr>HOW TO MAKE TECHNICAL DECISIONS?</vt:lpstr>
      <vt:lpstr>HOW TO MAKE TECHNICAL DECISIONS?</vt:lpstr>
      <vt:lpstr>Examples</vt:lpstr>
      <vt:lpstr>PowerPoint Presentation</vt:lpstr>
      <vt:lpstr>… let me help</vt:lpstr>
      <vt:lpstr>We all have war stories</vt:lpstr>
      <vt:lpstr> ? COST OF A BAD DECISION</vt:lpstr>
      <vt:lpstr>PowerPoint Presentation</vt:lpstr>
      <vt:lpstr>PowerPoint Presentation</vt:lpstr>
      <vt:lpstr>SOLVES THE RIGHT PROBLEM</vt:lpstr>
      <vt:lpstr>METRICS</vt:lpstr>
      <vt:lpstr>What metrics would you use to aid your technical decisions? (11)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Security</vt:lpstr>
      <vt:lpstr>… but this is about HOW</vt:lpstr>
      <vt:lpstr>How do you make technical decisions? (32)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Thank you!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149</cp:revision>
  <dcterms:created xsi:type="dcterms:W3CDTF">2018-07-24T14:16:13Z</dcterms:created>
  <dcterms:modified xsi:type="dcterms:W3CDTF">2019-04-17T19:23:57Z</dcterms:modified>
</cp:coreProperties>
</file>